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Old Standard TT"/>
      <p:regular r:id="rId61"/>
      <p:bold r:id="rId62"/>
      <p: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03A1FA-3860-4981-B5D0-532848A8544C}">
  <a:tblStyle styleId="{3803A1FA-3860-4981-B5D0-532848A854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ldStandardTT-bold.fntdata"/><Relationship Id="rId61" Type="http://schemas.openxmlformats.org/officeDocument/2006/relationships/font" Target="fonts/OldStandardTT-regular.fntdata"/><Relationship Id="rId20" Type="http://schemas.openxmlformats.org/officeDocument/2006/relationships/slide" Target="slides/slide14.xml"/><Relationship Id="rId63" Type="http://schemas.openxmlformats.org/officeDocument/2006/relationships/font" Target="fonts/OldStandardT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a754ed227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a754ed22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a8dda564b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a8dda56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a8dda564b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a8dda564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a8dda564b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a8dda564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a8dda564b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a8dda56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a8dda564b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a8dda56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a8dda564b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a8dda564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a8dda564b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a8dda564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a8dda564b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a8dda564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a8dda564b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a8dda564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a8dda564b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a8dda564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a8dda564b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a8dda564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a8dda564b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a8dda564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a8dda564b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a8dda564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a8dda564b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a8dda564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a8dda564b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a8dda564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a8dda564b_0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a8dda564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a8dda564b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a8dda564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a8dda564b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a8dda564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a8dda564b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a8dda564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aaf912ce8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aaf912ce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a8dda564b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a8dda564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a8dda564b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a8dda564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a8dda564b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a8dda564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a8dda564b_0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a8dda564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a8dda564b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a8dda564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a8dda564b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a8dda564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a8dda564b_0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a8dda564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a8dda564b_0_1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a8dda564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a8dda564b_0_1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1a8dda564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a8dda564b_0_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a8dda564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a8dda564b_0_1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a8dda56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a8dda564b_0_2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a8dda564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a8dda564b_0_2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a8dda564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a8dda564b_0_2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a8dda564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a8dda564b_0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a8dda564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a8dda564b_0_1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a8dda564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a8dda564b_0_1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a8dda564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a8dda564b_0_1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a8dda564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a8dda564b_0_2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a8dda564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a8dda564b_0_2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a8dda564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a8dda564b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a8dda564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aaf912ce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aaf912c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a8dda564b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a8dda564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aaf912ce8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aaf912ce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a754ed227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a754ed22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a754ed227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a754ed2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Relationship Id="rId4" Type="http://schemas.openxmlformats.org/officeDocument/2006/relationships/image" Target="../media/image30.jpg"/><Relationship Id="rId5" Type="http://schemas.openxmlformats.org/officeDocument/2006/relationships/image" Target="../media/image12.jpg"/><Relationship Id="rId6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ithub.com/PradHolla/KDDM-Final-Projec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datasets/johndddddd/customer-satisfaction/data" TargetMode="External"/><Relationship Id="rId4" Type="http://schemas.openxmlformats.org/officeDocument/2006/relationships/hyperlink" Target="https://www.kaggle.com/datasets/johndddddd/customer-satisfaction/dat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459200"/>
            <a:ext cx="8118600" cy="22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513-B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Discovery and Data Mining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512700" y="1893300"/>
            <a:ext cx="8118600" cy="17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-3625" l="2750" r="2740" t="-3625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 b="0" l="6032" r="6032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b="0" l="4946" r="4946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65500" y="662325"/>
            <a:ext cx="4045200" cy="20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SKYSCORE</a:t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4816975" y="1827575"/>
            <a:ext cx="40452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BF0"/>
                </a:solidFill>
              </a:rPr>
              <a:t>Machine Learning for Passenger Satisfaction Insights</a:t>
            </a:r>
            <a:endParaRPr sz="2200">
              <a:solidFill>
                <a:srgbClr val="FFFBF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512700" y="1893300"/>
            <a:ext cx="8118600" cy="15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idx="4294967295" type="body"/>
          </p:nvPr>
        </p:nvSpPr>
        <p:spPr>
          <a:xfrm>
            <a:off x="311700" y="533150"/>
            <a:ext cx="8520600" cy="40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Removed redundant identifier column 'id' to focus on relevant features for ML model training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Improved data readability through systematic column renaming and standardization (lowercase, underscores for spaces)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Removed the null values in the data as they were minimal and would not affect training in any way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Standardized target variable name from 'satisfaction_v2' to 'satisfaction' for clarity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Structured the departure/arrival time feature name for improved code maintainability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idx="4294967295" type="body"/>
          </p:nvPr>
        </p:nvSpPr>
        <p:spPr>
          <a:xfrm>
            <a:off x="311700" y="533150"/>
            <a:ext cx="8520600" cy="40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Implemented Label Encoding for categorical variables, transforming them into numerical format for model compatibility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Preserved Label Encoder mappings by serializing to 'label_encoder.pkl' for consistent future predictions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Implemented data partitioning using train_test_split with 85% training and 15% testing split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Applied StandardScaler for feature normalization to ensure all features contribute equally to model training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Preserved original feature distributions while normalizing data to mean=0 and standard deviation=1</a:t>
            </a:r>
            <a:endParaRPr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512700" y="1893300"/>
            <a:ext cx="8118600" cy="15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type="title"/>
          </p:nvPr>
        </p:nvSpPr>
        <p:spPr>
          <a:xfrm>
            <a:off x="265500" y="345250"/>
            <a:ext cx="4045200" cy="13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Logistic Regression</a:t>
            </a:r>
            <a:endParaRPr sz="4000"/>
          </a:p>
        </p:txBody>
      </p:sp>
      <p:sp>
        <p:nvSpPr>
          <p:cNvPr id="206" name="Google Shape;206;p40"/>
          <p:cNvSpPr txBox="1"/>
          <p:nvPr>
            <p:ph idx="1" type="subTitle"/>
          </p:nvPr>
        </p:nvSpPr>
        <p:spPr>
          <a:xfrm>
            <a:off x="265500" y="2071500"/>
            <a:ext cx="4045200" cy="22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Hyperparameters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 Iterations - 1000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Penalty - l2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Solver - lbfgs</a:t>
            </a:r>
            <a:endParaRPr sz="1800"/>
          </a:p>
        </p:txBody>
      </p:sp>
      <p:sp>
        <p:nvSpPr>
          <p:cNvPr id="207" name="Google Shape;207;p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83.51%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Precision: 84%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Recall: 84%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F1 Score: 84%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22850" y="3433425"/>
            <a:ext cx="1710600" cy="14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Pradhyumna Nagaraja Holla 20032105</a:t>
            </a:r>
            <a:endParaRPr sz="1900">
              <a:solidFill>
                <a:schemeClr val="accent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3618" r="3608" t="0"/>
          <a:stretch/>
        </p:blipFill>
        <p:spPr>
          <a:xfrm>
            <a:off x="642850" y="1302450"/>
            <a:ext cx="1270601" cy="163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11114" r="11106" t="0"/>
          <a:stretch/>
        </p:blipFill>
        <p:spPr>
          <a:xfrm>
            <a:off x="7230525" y="1302450"/>
            <a:ext cx="1270600" cy="1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19599" l="0" r="0" t="1784"/>
          <a:stretch/>
        </p:blipFill>
        <p:spPr>
          <a:xfrm>
            <a:off x="2673625" y="1302450"/>
            <a:ext cx="1423966" cy="1633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453625" y="3433425"/>
            <a:ext cx="1710600" cy="14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Rohi Dinesh Bindal</a:t>
            </a:r>
            <a:r>
              <a:rPr lang="en" sz="1900">
                <a:solidFill>
                  <a:schemeClr val="accent1"/>
                </a:solidFill>
              </a:rPr>
              <a:t> 20031243</a:t>
            </a:r>
            <a:endParaRPr sz="1900">
              <a:solidFill>
                <a:schemeClr val="accent1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779025" y="3433425"/>
            <a:ext cx="1710600" cy="14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Sarah Murphy</a:t>
            </a:r>
            <a:r>
              <a:rPr lang="en" sz="1900">
                <a:solidFill>
                  <a:schemeClr val="accent1"/>
                </a:solidFill>
              </a:rPr>
              <a:t> </a:t>
            </a:r>
            <a:r>
              <a:rPr lang="en" sz="1900">
                <a:solidFill>
                  <a:schemeClr val="accent1"/>
                </a:solidFill>
              </a:rPr>
              <a:t>20026527</a:t>
            </a:r>
            <a:endParaRPr sz="1900">
              <a:solidFill>
                <a:schemeClr val="accent1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7010525" y="3433425"/>
            <a:ext cx="1710600" cy="14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Aditya Dineshkumar Champaneri                  20029562</a:t>
            </a:r>
            <a:endParaRPr sz="1900">
              <a:solidFill>
                <a:schemeClr val="accent1"/>
              </a:solidFill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02850" y="239025"/>
            <a:ext cx="8518200" cy="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The Team</a:t>
            </a:r>
            <a:endParaRPr sz="4000">
              <a:solidFill>
                <a:schemeClr val="accent1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1325" y="1334999"/>
            <a:ext cx="1167461" cy="163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type="title"/>
          </p:nvPr>
        </p:nvSpPr>
        <p:spPr>
          <a:xfrm>
            <a:off x="265500" y="345250"/>
            <a:ext cx="4045200" cy="13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K Nearest Neighbors</a:t>
            </a:r>
            <a:endParaRPr sz="4000"/>
          </a:p>
        </p:txBody>
      </p:sp>
      <p:sp>
        <p:nvSpPr>
          <p:cNvPr id="218" name="Google Shape;218;p42"/>
          <p:cNvSpPr txBox="1"/>
          <p:nvPr>
            <p:ph idx="1" type="subTitle"/>
          </p:nvPr>
        </p:nvSpPr>
        <p:spPr>
          <a:xfrm>
            <a:off x="265500" y="2071500"/>
            <a:ext cx="4045200" cy="22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Hyperparameters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 - 2 to 15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</a:t>
            </a:r>
            <a:r>
              <a:rPr lang="en" sz="1800"/>
              <a:t>eights - uniform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Algorithm - auto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Metric - minkowski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 - 2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9" name="Google Shape;219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Model: K=9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Accuracy: </a:t>
            </a:r>
            <a:r>
              <a:rPr lang="en"/>
              <a:t>92.48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Precision: </a:t>
            </a:r>
            <a:r>
              <a:rPr lang="en"/>
              <a:t>93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Recall: 92%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F1 Score: 92%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265500" y="345250"/>
            <a:ext cx="4045200" cy="13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Decision Tree Classifier</a:t>
            </a:r>
            <a:endParaRPr sz="4000"/>
          </a:p>
        </p:txBody>
      </p:sp>
      <p:sp>
        <p:nvSpPr>
          <p:cNvPr id="235" name="Google Shape;235;p45"/>
          <p:cNvSpPr txBox="1"/>
          <p:nvPr>
            <p:ph idx="1" type="subTitle"/>
          </p:nvPr>
        </p:nvSpPr>
        <p:spPr>
          <a:xfrm>
            <a:off x="265500" y="2071500"/>
            <a:ext cx="4045200" cy="22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Hyperparameters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Criterion - entropy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Splitter - best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 Depth - 20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6" name="Google Shape;23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</a:t>
            </a:r>
            <a:r>
              <a:rPr lang="en"/>
              <a:t>94.96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Precision: 95%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Recall: 95%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F1 Score: 95%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7"/>
          <p:cNvPicPr preferRelativeResize="0"/>
          <p:nvPr/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/>
          <p:nvPr>
            <p:ph type="title"/>
          </p:nvPr>
        </p:nvSpPr>
        <p:spPr>
          <a:xfrm>
            <a:off x="265500" y="345250"/>
            <a:ext cx="4045200" cy="13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Random Forest Classifier</a:t>
            </a:r>
            <a:endParaRPr sz="4000"/>
          </a:p>
        </p:txBody>
      </p:sp>
      <p:sp>
        <p:nvSpPr>
          <p:cNvPr id="252" name="Google Shape;252;p48"/>
          <p:cNvSpPr txBox="1"/>
          <p:nvPr>
            <p:ph idx="1" type="subTitle"/>
          </p:nvPr>
        </p:nvSpPr>
        <p:spPr>
          <a:xfrm>
            <a:off x="265500" y="2071500"/>
            <a:ext cx="4045200" cy="22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Hyperparameters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Estimators - 500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Criterion - log_loss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Max Depth - 20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53" name="Google Shape;253;p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95.91%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Precision: 96%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Recall: </a:t>
            </a:r>
            <a:r>
              <a:rPr lang="en"/>
              <a:t>96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F1 Score: </a:t>
            </a:r>
            <a:r>
              <a:rPr lang="en"/>
              <a:t>96</a:t>
            </a:r>
            <a:r>
              <a:rPr lang="en"/>
              <a:t>%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/>
          <p:nvPr>
            <p:ph type="title"/>
          </p:nvPr>
        </p:nvSpPr>
        <p:spPr>
          <a:xfrm>
            <a:off x="265500" y="345250"/>
            <a:ext cx="4045200" cy="13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Support Vector Machines</a:t>
            </a:r>
            <a:endParaRPr sz="4000"/>
          </a:p>
        </p:txBody>
      </p:sp>
      <p:sp>
        <p:nvSpPr>
          <p:cNvPr id="269" name="Google Shape;269;p51"/>
          <p:cNvSpPr txBox="1"/>
          <p:nvPr>
            <p:ph idx="1" type="subTitle"/>
          </p:nvPr>
        </p:nvSpPr>
        <p:spPr>
          <a:xfrm>
            <a:off x="265500" y="2071500"/>
            <a:ext cx="4045200" cy="22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Hyperparameters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Kernel - rbf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Gamma - scale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0" name="Google Shape;270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94.88%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Precision: 95%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Recall: 95%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F1 Score: 95%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What drives passenger satisfaction in modern air travel?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3"/>
          <p:cNvSpPr txBox="1"/>
          <p:nvPr>
            <p:ph type="title"/>
          </p:nvPr>
        </p:nvSpPr>
        <p:spPr>
          <a:xfrm>
            <a:off x="265500" y="345250"/>
            <a:ext cx="4045200" cy="13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Artificial Neural Network</a:t>
            </a:r>
            <a:endParaRPr sz="4000"/>
          </a:p>
        </p:txBody>
      </p:sp>
      <p:sp>
        <p:nvSpPr>
          <p:cNvPr id="281" name="Google Shape;281;p53"/>
          <p:cNvSpPr txBox="1"/>
          <p:nvPr>
            <p:ph idx="1" type="subTitle"/>
          </p:nvPr>
        </p:nvSpPr>
        <p:spPr>
          <a:xfrm>
            <a:off x="265500" y="1683000"/>
            <a:ext cx="40452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Hyperparameters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Total layers: 6 (2 Dense, 2 LSTM, 1 Reshape, 1 Output)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Parameters: 21,604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Activation Functions: ReLU (Rectified Linear Unit) for Dense Layers and Softmax for Output Layer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Optimizer: Adam(learning rate 0.001)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 function: Binary Cross-entropy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 epochs: 100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2" name="Google Shape;282;p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</a:t>
            </a:r>
            <a:r>
              <a:rPr lang="en"/>
              <a:t>95.88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Precision: 96%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Recall: </a:t>
            </a:r>
            <a:r>
              <a:rPr lang="en"/>
              <a:t>96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F1 Score: </a:t>
            </a:r>
            <a:r>
              <a:rPr lang="en"/>
              <a:t>96</a:t>
            </a:r>
            <a:r>
              <a:rPr lang="en"/>
              <a:t>%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6"/>
          <p:cNvSpPr txBox="1"/>
          <p:nvPr>
            <p:ph type="title"/>
          </p:nvPr>
        </p:nvSpPr>
        <p:spPr>
          <a:xfrm>
            <a:off x="265500" y="345250"/>
            <a:ext cx="4045200" cy="13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AdaBoost</a:t>
            </a:r>
            <a:endParaRPr sz="4000"/>
          </a:p>
        </p:txBody>
      </p:sp>
      <p:sp>
        <p:nvSpPr>
          <p:cNvPr id="298" name="Google Shape;298;p56"/>
          <p:cNvSpPr txBox="1"/>
          <p:nvPr>
            <p:ph idx="1" type="subTitle"/>
          </p:nvPr>
        </p:nvSpPr>
        <p:spPr>
          <a:xfrm>
            <a:off x="265500" y="2071500"/>
            <a:ext cx="4045200" cy="22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Hyperparameters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Estimators - 1000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Learning Rate - 0.1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Algorithm - SAMME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9" name="Google Shape;299;p5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</a:t>
            </a:r>
            <a:r>
              <a:rPr lang="en"/>
              <a:t>88.47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Precision: 8</a:t>
            </a:r>
            <a:r>
              <a:rPr lang="en"/>
              <a:t>8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Recall: </a:t>
            </a:r>
            <a:r>
              <a:rPr lang="en"/>
              <a:t>88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F1 Score: </a:t>
            </a:r>
            <a:r>
              <a:rPr lang="en"/>
              <a:t>88</a:t>
            </a:r>
            <a:r>
              <a:rPr lang="en"/>
              <a:t>%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9"/>
          <p:cNvSpPr txBox="1"/>
          <p:nvPr>
            <p:ph type="title"/>
          </p:nvPr>
        </p:nvSpPr>
        <p:spPr>
          <a:xfrm>
            <a:off x="265500" y="345250"/>
            <a:ext cx="4045200" cy="13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XG Boost</a:t>
            </a:r>
            <a:endParaRPr sz="4000"/>
          </a:p>
        </p:txBody>
      </p:sp>
      <p:sp>
        <p:nvSpPr>
          <p:cNvPr id="315" name="Google Shape;315;p59"/>
          <p:cNvSpPr txBox="1"/>
          <p:nvPr>
            <p:ph idx="1" type="subTitle"/>
          </p:nvPr>
        </p:nvSpPr>
        <p:spPr>
          <a:xfrm>
            <a:off x="265500" y="2071500"/>
            <a:ext cx="4045200" cy="22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Hyperparameters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Estimators - 2000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Learning Rate - 0.05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 Depth - 12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Subsample - 0.9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Colsample Bytree - 0.9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6" name="Google Shape;316;p5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</a:t>
            </a:r>
            <a:r>
              <a:rPr lang="en"/>
              <a:t>96.04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Precision: </a:t>
            </a:r>
            <a:r>
              <a:rPr lang="en"/>
              <a:t>96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Recall: </a:t>
            </a:r>
            <a:r>
              <a:rPr lang="en"/>
              <a:t>96</a:t>
            </a:r>
            <a:r>
              <a:rPr lang="en"/>
              <a:t>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F1 Score: </a:t>
            </a:r>
            <a:r>
              <a:rPr lang="en"/>
              <a:t>96</a:t>
            </a:r>
            <a:r>
              <a:rPr lang="en"/>
              <a:t>%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63"/>
          <p:cNvGraphicFramePr/>
          <p:nvPr/>
        </p:nvGraphicFramePr>
        <p:xfrm>
          <a:off x="952500" y="819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{3803A1FA-3860-4981-B5D0-532848A8544C}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Model</a:t>
                      </a:r>
                      <a:endParaRPr b="1" sz="22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Accuracy</a:t>
                      </a:r>
                      <a:endParaRPr b="1" sz="22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XGBoost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96.04%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Random Forest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95.91%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Long Short Term Memory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95.88%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Decision Tree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94.96%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Support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Vector Machines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94.88%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K Nearest Neighbor(K = 9)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92.48%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AdaBoost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88.47%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Logistic Regression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83.51%</a:t>
                      </a:r>
                      <a:endParaRPr sz="1600">
                        <a:solidFill>
                          <a:schemeClr val="accent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"/>
          <p:cNvSpPr txBox="1"/>
          <p:nvPr>
            <p:ph type="title"/>
          </p:nvPr>
        </p:nvSpPr>
        <p:spPr>
          <a:xfrm>
            <a:off x="512700" y="1893300"/>
            <a:ext cx="8118600" cy="15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 txBox="1"/>
          <p:nvPr>
            <p:ph idx="1" type="body"/>
          </p:nvPr>
        </p:nvSpPr>
        <p:spPr>
          <a:xfrm>
            <a:off x="311700" y="462675"/>
            <a:ext cx="8520600" cy="41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Associating In-flight services with customer satisfaction was a crucial step in the Exploratory 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XGBoost and Random Forest models are performing extremely well on </a:t>
            </a:r>
            <a:r>
              <a:rPr lang="en"/>
              <a:t>this</a:t>
            </a:r>
            <a:r>
              <a:rPr lang="en"/>
              <a:t>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 with LSTM almost matched XGBoost on the test set but it had an extremely lengthy training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next steps of this project is to train the models for different ratios of data split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XGBoost and Random Forest are the top performing models, the objective is to focus on these algorithms with different hyperparameters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6"/>
          <p:cNvSpPr txBox="1"/>
          <p:nvPr>
            <p:ph type="title"/>
          </p:nvPr>
        </p:nvSpPr>
        <p:spPr>
          <a:xfrm>
            <a:off x="512700" y="1893300"/>
            <a:ext cx="8118600" cy="15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52" name="Google Shape;352;p66"/>
          <p:cNvSpPr txBox="1"/>
          <p:nvPr/>
        </p:nvSpPr>
        <p:spPr>
          <a:xfrm>
            <a:off x="512700" y="3973875"/>
            <a:ext cx="7827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GitHub</a:t>
            </a:r>
            <a:r>
              <a:rPr lang="en" sz="1800">
                <a:solidFill>
                  <a:srgbClr val="4A86E8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</a:t>
            </a:r>
            <a:r>
              <a:rPr lang="en" sz="1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1800" u="sng">
                <a:solidFill>
                  <a:srgbClr val="4A86E8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https://github.com/PradHolla/KDDM-Final-Project</a:t>
            </a:r>
            <a:r>
              <a:rPr lang="en" sz="1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533150"/>
            <a:ext cx="8520600" cy="4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Airlines struggle to maintain consistent service quality across their extensive flight networks, leading to varying passenger experiences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T</a:t>
            </a:r>
            <a:r>
              <a:rPr lang="en" sz="1600">
                <a:solidFill>
                  <a:schemeClr val="accent1"/>
                </a:solidFill>
              </a:rPr>
              <a:t>ravelers demand personalized experiences and superior service across multiple sectors, from booking to baggage claim, making satisfaction management complex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Airlines face significant challenges in real-time monitoring of passenger satisfaction, often discovering issues only after receiving negative feedback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T</a:t>
            </a:r>
            <a:r>
              <a:rPr lang="en" sz="1600">
                <a:solidFill>
                  <a:schemeClr val="accent1"/>
                </a:solidFill>
              </a:rPr>
              <a:t>he industry lacks effective tools to predict and prevent customer dissatisfaction, resulting in reactive rather than proactive service improvements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Our objective is to develop a machine learning classifier that accurately predicts passenger satisfaction by analyzing key indicators, enabling proactive service enhancements and improved resource allocation</a:t>
            </a:r>
            <a:endParaRPr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B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Dataset</a:t>
            </a:r>
            <a:endParaRPr>
              <a:solidFill>
                <a:srgbClr val="FFFBF0"/>
              </a:solidFill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12700" y="3997350"/>
            <a:ext cx="7827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https://www.kaggle.com/datasets/johndddddd/customer-satisfaction/data</a:t>
            </a:r>
            <a:r>
              <a:rPr lang="en" sz="1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8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90250" y="526350"/>
            <a:ext cx="3175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129880 rows, 24 columns, including the </a:t>
            </a:r>
            <a:r>
              <a:rPr lang="en" sz="1600"/>
              <a:t>target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 Categorical Columns, 19 Numerical Columns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Binary Target Variable: satisfaction - </a:t>
            </a:r>
            <a:r>
              <a:rPr b="1" lang="en" sz="1600"/>
              <a:t>Satisfied</a:t>
            </a:r>
            <a:r>
              <a:rPr lang="en" sz="1600"/>
              <a:t>/</a:t>
            </a:r>
            <a:r>
              <a:rPr b="1" lang="en" sz="1600"/>
              <a:t>Neutral or Dissatisfied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Minimal missing values, hence they are removed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Most of the numerical values are ratings which span from 0 to 5</a:t>
            </a:r>
            <a:endParaRPr sz="16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650" y="324725"/>
            <a:ext cx="4474550" cy="45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533150"/>
            <a:ext cx="8520600" cy="4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The target variable 'satisfaction' shows a balanced distribution with 55% satisfied and 45% dissatisfied passengers, enabling unbiased model training.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Customer loyalty data reveals a mix of 82% regular passengers and 18% non-regular travelers, providing insights into both experienced and new customer perspectives.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The dataset includes important pre-flight and post-flight metrics like ease of online ticket booking, departure/arrival delays etc., capturing the complete journey experience.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Service ratings follow a consistent 0-5 scale across 14 different aspects including seat comfort, cabin staff, and online booking, allowing standardized comparison.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Travel class distribution shows 48% Business class, 45% Economy class, and 7% Economy Plus passengers, representing diverse service level experiences.</a:t>
            </a:r>
            <a:endParaRPr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